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31" r:id="rId1"/>
  </p:sldMasterIdLst>
  <p:notesMasterIdLst>
    <p:notesMasterId r:id="rId21"/>
  </p:notesMasterIdLst>
  <p:handoutMasterIdLst>
    <p:handoutMasterId r:id="rId22"/>
  </p:handoutMasterIdLst>
  <p:sldIdLst>
    <p:sldId id="364" r:id="rId2"/>
    <p:sldId id="257" r:id="rId3"/>
    <p:sldId id="256" r:id="rId4"/>
    <p:sldId id="365" r:id="rId5"/>
    <p:sldId id="367" r:id="rId6"/>
    <p:sldId id="366" r:id="rId7"/>
    <p:sldId id="368" r:id="rId8"/>
    <p:sldId id="369" r:id="rId9"/>
    <p:sldId id="370" r:id="rId10"/>
    <p:sldId id="261" r:id="rId11"/>
    <p:sldId id="371" r:id="rId12"/>
    <p:sldId id="265" r:id="rId13"/>
    <p:sldId id="262" r:id="rId14"/>
    <p:sldId id="318" r:id="rId15"/>
    <p:sldId id="266" r:id="rId16"/>
    <p:sldId id="376" r:id="rId17"/>
    <p:sldId id="377" r:id="rId18"/>
    <p:sldId id="372" r:id="rId19"/>
    <p:sldId id="374" r:id="rId20"/>
  </p:sldIdLst>
  <p:sldSz cx="9144000" cy="6858000" type="screen4x3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63DE8"/>
    <a:srgbClr val="800000"/>
    <a:srgbClr val="FAFD00"/>
    <a:srgbClr val="114FFB"/>
    <a:srgbClr val="FDC0E5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9" autoAdjust="0"/>
    <p:restoredTop sz="90954" autoAdjust="0"/>
  </p:normalViewPr>
  <p:slideViewPr>
    <p:cSldViewPr>
      <p:cViewPr varScale="1">
        <p:scale>
          <a:sx n="72" d="100"/>
          <a:sy n="72" d="100"/>
        </p:scale>
        <p:origin x="-3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698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1226"/>
            <a:ext cx="5364480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8" tIns="46538" rIns="94738" bIns="46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824946" y="9187941"/>
            <a:ext cx="415747" cy="32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738" tIns="46538" rIns="94738" bIns="46538" anchor="ctr">
            <a:spAutoFit/>
          </a:bodyPr>
          <a:lstStyle/>
          <a:p>
            <a:pPr algn="r" defTabSz="914249">
              <a:defRPr/>
            </a:pPr>
            <a:fld id="{BB37550A-B619-4C12-A3BD-1C85356B5424}" type="slidenum">
              <a:rPr lang="en-US" sz="1500" b="0"/>
              <a:pPr algn="r" defTabSz="914249">
                <a:defRPr/>
              </a:pPr>
              <a:t>‹#›</a:t>
            </a:fld>
            <a:endParaRPr lang="en-US" sz="1500" b="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944" tIns="0" rIns="19944" bIns="0" numCol="1" anchor="t" anchorCtr="0" compatLnSpc="1">
            <a:prstTxWarp prst="textNoShape">
              <a:avLst/>
            </a:prstTxWarp>
          </a:bodyPr>
          <a:lstStyle>
            <a:lvl1pPr algn="r" defTabSz="914249">
              <a:defRPr sz="1000" b="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944" tIns="0" rIns="19944" bIns="0" numCol="1" anchor="b" anchorCtr="0" compatLnSpc="1">
            <a:prstTxWarp prst="textNoShape">
              <a:avLst/>
            </a:prstTxWarp>
          </a:bodyPr>
          <a:lstStyle>
            <a:lvl1pPr algn="r" defTabSz="914249">
              <a:defRPr sz="1000" b="0" i="1"/>
            </a:lvl1pPr>
          </a:lstStyle>
          <a:p>
            <a:pPr>
              <a:defRPr/>
            </a:pPr>
            <a:fld id="{2CB0CF8B-E11A-4446-B785-0FCA7D53E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944" tIns="0" rIns="19944" bIns="0" numCol="1" anchor="b" anchorCtr="0" compatLnSpc="1">
            <a:prstTxWarp prst="textNoShape">
              <a:avLst/>
            </a:prstTxWarp>
          </a:bodyPr>
          <a:lstStyle>
            <a:lvl1pPr defTabSz="914249">
              <a:defRPr sz="1000" b="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944" tIns="0" rIns="19944" bIns="0" numCol="1" anchor="t" anchorCtr="0" compatLnSpc="1">
            <a:prstTxWarp prst="textNoShape">
              <a:avLst/>
            </a:prstTxWarp>
          </a:bodyPr>
          <a:lstStyle>
            <a:lvl1pPr defTabSz="914249">
              <a:defRPr sz="1000" b="0" i="1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606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1B931F-2999-43E3-A3A9-0C7D60DA4649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106CED-527B-42BE-86F2-FAF529A68B83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ABC6F-BF42-49A7-B14E-DB9E5789902A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BD7A3A-2488-4F1C-B092-1C82D657D7E3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8D4B6-5E20-484D-802A-1CBDF09BA2B8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3CF9-196C-4806-9BA2-8C76422FDA45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49DA52-BB94-4155-9C65-CD0CC7575B9A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00425A-630F-40DA-B9AB-3D9B2954A67D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5DE769-57D7-403D-9F8E-16A822F2D1DF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04FDC6-5C61-4CD2-B504-2F37F2E1778A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2BC8F-7EEA-4EA2-B947-8B09976365F2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3EC65-6F92-41E1-868D-7F211109EC1E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9E8F6-7837-4A5D-A4CF-2EB7C266C1A9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79AF5-3553-47B4-AA3B-688906670702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6AF563-B57B-4073-A83E-65A904488AE5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660935-6AA0-427C-830E-26F8A63714B1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0D3ABF-4876-4DAD-BBF8-388A9BA4BDE6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ABDBC-27FE-453B-8844-8D9A408578A2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BFD2F-DEBE-4948-9FEA-DD686A31CF6B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70AA484C-D1E3-451F-9D6D-F76EB317C8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9ECC2A6C-CD13-4A1A-8A2F-6F61D58AF5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E202F48E-C1A3-4AC6-9929-17E227CD51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C0C693AA-6D4F-41F6-8F64-4EAE90A4E2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3F30D277-C974-49AE-A21F-B4B3D14E17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A878FBE1-B552-4D6B-ADAF-2D2E36553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F6C96C84-66B2-492E-A853-90050E86F1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415EFADF-F26F-4168-9F0F-832C2297C6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9C869659-59F1-43A8-A487-C455329F39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3CDC7FBD-B16C-49B0-9A2F-E9ADC3935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3-</a:t>
            </a:r>
            <a:fld id="{B19A1082-8F65-420F-AD7B-D4B16996C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3-</a:t>
            </a:r>
            <a:fld id="{AF419349-A0A9-4C6C-B2B7-A776A4E51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6" r:id="rId7"/>
    <p:sldLayoutId id="2147484262" r:id="rId8"/>
    <p:sldLayoutId id="2147484263" r:id="rId9"/>
    <p:sldLayoutId id="2147484264" r:id="rId10"/>
    <p:sldLayoutId id="214748426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3550" indent="-46355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7850" indent="-12065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65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12943C1C-A36C-4B46-A959-52BF7DF414CE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209800"/>
            <a:ext cx="82296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UNIT 3:</a:t>
            </a:r>
            <a:br>
              <a:rPr lang="en-US" sz="4400" dirty="0" smtClean="0"/>
            </a:br>
            <a:r>
              <a:rPr lang="en-US" sz="4400" dirty="0" smtClean="0"/>
              <a:t>FIREGROUND DECISION MAKING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91C37A14-8DA3-4BF4-AF8B-FE6D285395BD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1981200"/>
            <a:ext cx="8208963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Gathers information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Analyzes information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Determines problems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Determines and prioritizes solutions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Selects tactics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Issues directives to implement tactics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CLASSICAL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4D204F56-C77F-49F7-A0F9-E66A970623B8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2209800"/>
            <a:ext cx="8208963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Learning critical cues for an incident type not previously learned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Evaluating and comparing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Used during evaluation and planning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CLASSICAL (</a:t>
            </a:r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2248EF41-3E36-40F8-8682-671E87E5B876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09600" y="1905000"/>
            <a:ext cx="7772400" cy="3733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Little or no previous experience with incident type.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Do not direct tactical operations until there is a plan.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Plan must be based on critical cues.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Tactics chosen from several options.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CLASSICAL (</a:t>
            </a:r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8FF76EF6-013B-4378-8D9A-9039148F99B7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30238" y="1828800"/>
            <a:ext cx="8208962" cy="3810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Looks for critical cues</a:t>
            </a:r>
          </a:p>
          <a:p>
            <a:pPr eaLnBrk="1" hangingPunct="1">
              <a:defRPr/>
            </a:pPr>
            <a:r>
              <a:rPr lang="en-US" dirty="0" smtClean="0"/>
              <a:t>Relates those cues to previous similar situations</a:t>
            </a:r>
          </a:p>
          <a:p>
            <a:pPr eaLnBrk="1" hangingPunct="1">
              <a:defRPr/>
            </a:pPr>
            <a:r>
              <a:rPr lang="en-US" dirty="0" smtClean="0"/>
              <a:t>Recalls previous conclusions, results, and actions</a:t>
            </a:r>
          </a:p>
          <a:p>
            <a:pPr eaLnBrk="1" hangingPunct="1">
              <a:defRPr/>
            </a:pPr>
            <a:r>
              <a:rPr lang="en-US" dirty="0" smtClean="0"/>
              <a:t>Issues directives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BE271354-F249-4708-9EB2-6CC27C1CD5F6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The greater one's experience on the same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type of incident, the greater one's ability to read the subtle differences at any incident of that type, draw refined conclusions, and direct the most appropriate actions to provide a solution.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 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EE695408-000B-457B-9018-DDD0945C9BDF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457200" y="2133600"/>
            <a:ext cx="8229600" cy="3810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Basing decisions on outcomes from previous experience can produce action results much faster than following a step-by-step intellectual process.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 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9DABF198-7295-4B4E-B95C-5A53236D4BB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533400" y="1981200"/>
            <a:ext cx="8229600" cy="3810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Used when decision maker has adequate experience or training for the incident type</a:t>
            </a:r>
          </a:p>
          <a:p>
            <a:pPr eaLnBrk="1" hangingPunct="1">
              <a:defRPr/>
            </a:pPr>
            <a:r>
              <a:rPr lang="en-US" dirty="0" smtClean="0"/>
              <a:t>Almost instant recall, including interrelationships</a:t>
            </a:r>
          </a:p>
          <a:p>
            <a:pPr eaLnBrk="1" hangingPunct="1">
              <a:defRPr/>
            </a:pPr>
            <a:r>
              <a:rPr lang="en-US" dirty="0" smtClean="0"/>
              <a:t>Always the first method that is done by the brain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 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D79FD974-CF1F-4C03-8643-B87B29D7F59C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457200" y="1371600"/>
            <a:ext cx="8382000" cy="44958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  <a:tabLst>
                <a:tab pos="463550" algn="l"/>
              </a:tabLst>
              <a:defRPr/>
            </a:pPr>
            <a:r>
              <a:rPr lang="en-US" dirty="0" smtClean="0"/>
              <a:t>Decision maker must recognize when there is insufficient information to use the </a:t>
            </a:r>
            <a:r>
              <a:rPr lang="en-US" dirty="0" smtClean="0">
                <a:cs typeface="Arial" charset="0"/>
              </a:rPr>
              <a:t>Naturalistic Decision Making</a:t>
            </a:r>
            <a:r>
              <a:rPr lang="en-US" dirty="0" smtClean="0"/>
              <a:t> method.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Little or no experience or training with this type of incident.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Recognizes that the cues are very unfamiliar.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Feels lost, overwhelmed, or in a panic.</a:t>
            </a:r>
          </a:p>
          <a:p>
            <a:pPr marL="0" indent="0" eaLnBrk="1" hangingPunct="1">
              <a:tabLst>
                <a:tab pos="463550" algn="l"/>
              </a:tabLst>
              <a:defRPr/>
            </a:pPr>
            <a:endParaRPr lang="en-US" dirty="0" smtClean="0"/>
          </a:p>
          <a:p>
            <a:pPr marL="0" indent="0" algn="ctr" eaLnBrk="1" hangingPunct="1">
              <a:buFontTx/>
              <a:buNone/>
              <a:tabLst>
                <a:tab pos="463550" algn="l"/>
              </a:tabLst>
              <a:defRPr/>
            </a:pPr>
            <a:r>
              <a:rPr lang="en-US" dirty="0" smtClean="0"/>
              <a:t>Then use classical!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33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 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520078D2-A984-44E0-8004-BA5BFCE14F69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81000" y="2133600"/>
            <a:ext cx="8229600" cy="38100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Decision maker will use classical method to evaluate naturalistic actions that have been ordered in a specific situation to ensure that what is being done is achieving desired result.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334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NATURALISTIC 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F546CD23-4B06-4304-94FC-66D23CCE3645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457200" y="1447800"/>
            <a:ext cx="8458200" cy="3810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Difference between </a:t>
            </a:r>
            <a:r>
              <a:rPr lang="en-US" dirty="0" smtClean="0">
                <a:cs typeface="Arial" charset="0"/>
              </a:rPr>
              <a:t>Naturalistic Decision Making</a:t>
            </a:r>
            <a:r>
              <a:rPr lang="en-US" dirty="0" smtClean="0"/>
              <a:t> and Classical Decision Making</a:t>
            </a:r>
          </a:p>
          <a:p>
            <a:pPr eaLnBrk="1" hangingPunct="1">
              <a:defRPr/>
            </a:pPr>
            <a:r>
              <a:rPr lang="en-US" dirty="0" smtClean="0"/>
              <a:t>How decisions are made at an incident scene and how they can impact the entire situation</a:t>
            </a:r>
          </a:p>
          <a:p>
            <a:pPr eaLnBrk="1" hangingPunct="1">
              <a:defRPr/>
            </a:pPr>
            <a:r>
              <a:rPr lang="en-US" dirty="0" smtClean="0"/>
              <a:t>How important it is to have a logical thought process in the midst of confusion and chaos</a:t>
            </a:r>
          </a:p>
          <a:p>
            <a:pPr eaLnBrk="1" hangingPunct="1">
              <a:defRPr/>
            </a:pPr>
            <a:r>
              <a:rPr lang="en-US" dirty="0" smtClean="0"/>
              <a:t>Importance of being proactive at the incident scene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SUMMARY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F800213F-B48A-4F4A-B658-CE690F19565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295400"/>
            <a:ext cx="8077200" cy="4953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cs typeface="Arial" charset="0"/>
              </a:rPr>
              <a:t>The students will: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Explain the need for a logical thought process.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State the difference between Classical Decision Making and Naturalistic Decision Making (NDM).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Assess an incident scene and determine whether Classical Decision Making or NDM is the appropriate decision making model to use at a particular incident.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State the importance of knowing when to be proactive and when to be reactive.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OBJECTIVES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EDB2D622-EF4D-4154-8DB0-369C2135C01D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2057400"/>
            <a:ext cx="853440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Difference between:</a:t>
            </a:r>
          </a:p>
          <a:p>
            <a:pPr marL="461963" lvl="1" indent="0" eaLnBrk="1" hangingPunct="1">
              <a:defRPr/>
            </a:pPr>
            <a:r>
              <a:rPr lang="en-US" sz="3600" dirty="0" smtClean="0">
                <a:cs typeface="Arial" charset="0"/>
              </a:rPr>
              <a:t> Classical Decision Making</a:t>
            </a:r>
          </a:p>
          <a:p>
            <a:pPr marL="461963" lvl="1" indent="0" eaLnBrk="1" hangingPunct="1">
              <a:defRPr/>
            </a:pPr>
            <a:r>
              <a:rPr lang="en-US" sz="3600" dirty="0" smtClean="0">
                <a:cs typeface="Arial" charset="0"/>
              </a:rPr>
              <a:t> Naturalistic Decision Making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Command sequence:</a:t>
            </a:r>
          </a:p>
          <a:p>
            <a:pPr marL="461963" lvl="1" indent="0" eaLnBrk="1" hangingPunct="1">
              <a:defRPr/>
            </a:pPr>
            <a:r>
              <a:rPr lang="en-US" sz="3600" dirty="0" smtClean="0">
                <a:cs typeface="Arial" charset="0"/>
              </a:rPr>
              <a:t> Which is more effective?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INTRODUCTION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C6B97577-4D62-4A64-8B99-432B83E6AFAC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09600" y="2438400"/>
            <a:ext cx="8208963" cy="3886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Confusion on arrival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Need for immediate action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Have only limited resources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Many decisions must be made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Many distractions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NEED FOR A LOGICAL THOUGHT PROCESS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B6651F23-AAF7-42DF-8081-2A228B41824F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PROACTIVE VERSUS REACTIVE</a:t>
            </a:r>
          </a:p>
        </p:txBody>
      </p:sp>
      <p:sp>
        <p:nvSpPr>
          <p:cNvPr id="16391" name="Rectangle 3"/>
          <p:cNvSpPr>
            <a:spLocks noChangeArrowheads="1"/>
          </p:cNvSpPr>
          <p:nvPr/>
        </p:nvSpPr>
        <p:spPr bwMode="auto">
          <a:xfrm>
            <a:off x="609600" y="2133600"/>
            <a:ext cx="820896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3550" indent="-463550" eaLnBrk="1" hangingPunct="1">
              <a:buClr>
                <a:srgbClr val="FFFF00"/>
              </a:buClr>
              <a:defRPr/>
            </a:pPr>
            <a:r>
              <a:rPr lang="en-US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Proactive--who/what </a:t>
            </a: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leads</a:t>
            </a:r>
          </a:p>
          <a:p>
            <a:pPr marL="463550" indent="-463550" eaLnBrk="1" hangingPunct="1">
              <a:buClr>
                <a:srgbClr val="FFFF00"/>
              </a:buClr>
              <a:buFontTx/>
              <a:buChar char="•"/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Incident leads</a:t>
            </a:r>
          </a:p>
          <a:p>
            <a:pPr marL="463550" indent="-463550" eaLnBrk="1" hangingPunct="1">
              <a:buClr>
                <a:srgbClr val="FFFF00"/>
              </a:buClr>
              <a:buFontTx/>
              <a:buChar char="•"/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Incident Commander (IC) leads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5051D177-C6E2-47D0-AE30-0039357E07C8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30238" y="2286000"/>
            <a:ext cx="8208962" cy="3886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If reactive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Safety is jeopardized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Poorly defined objectives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Lack of an effective strategy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Inappropriate tactics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Increased growth of incident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PROACTIVE VERSUS REACTIVE (</a:t>
            </a:r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0DE72B46-62E4-4429-97B2-515B626A5BC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2209800"/>
            <a:ext cx="8208963" cy="3200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Respond to mistakes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Don't compound mistakes</a:t>
            </a:r>
          </a:p>
          <a:p>
            <a:pPr eaLnBrk="1" hangingPunct="1">
              <a:defRPr/>
            </a:pPr>
            <a:endParaRPr lang="en-US" sz="3600" dirty="0" smtClean="0">
              <a:cs typeface="Arial" charset="0"/>
            </a:endParaRPr>
          </a:p>
          <a:p>
            <a:pPr eaLnBrk="1" hangingPunct="1">
              <a:defRPr/>
            </a:pPr>
            <a:endParaRPr lang="en-US" sz="3600" dirty="0" smtClean="0">
              <a:cs typeface="Arial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May have only one chance to do it right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3600" dirty="0" smtClean="0">
              <a:cs typeface="Arial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572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POINTS TO REMEMBER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DC059273-9033-4A61-A131-D89737F9F99B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2286000"/>
            <a:ext cx="8208963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Use a logical thought process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Take time to gather your thoughts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3600" dirty="0" smtClean="0">
              <a:cs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3600" dirty="0" smtClean="0">
              <a:cs typeface="Arial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STAY PROACTIVE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3-</a:t>
            </a:r>
            <a:fld id="{E5359C1D-F7CD-4145-B291-039E66733196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30238" y="2895600"/>
            <a:ext cx="8208962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Classical Decision Making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Naturalistic Decision Making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INCIDENT-SCENE DECISION MAKING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25672</TotalTime>
  <Pages>58</Pages>
  <Words>596</Words>
  <Application>Microsoft Office PowerPoint</Application>
  <PresentationFormat>On-screen Show (4:3)</PresentationFormat>
  <Paragraphs>124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UNIT 3: FIREGROUND DECISION MAKING</vt:lpstr>
      <vt:lpstr>OBJECTIVES</vt:lpstr>
      <vt:lpstr>INTRODUCTION</vt:lpstr>
      <vt:lpstr>NEED FOR A LOGICAL THOUGHT PROCESS</vt:lpstr>
      <vt:lpstr>PROACTIVE VERSUS REACTIVE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7: COMMAND PRESENCE AND INCIDENT SCENE DECISIONMAKING</dc:title>
  <dc:subject/>
  <dc:creator>Authorized Gateway Customer</dc:creator>
  <cp:keywords/>
  <dc:description/>
  <cp:lastModifiedBy>tkelly12</cp:lastModifiedBy>
  <cp:revision>232</cp:revision>
  <cp:lastPrinted>2013-02-20T16:31:51Z</cp:lastPrinted>
  <dcterms:created xsi:type="dcterms:W3CDTF">1997-03-27T11:17:02Z</dcterms:created>
  <dcterms:modified xsi:type="dcterms:W3CDTF">2013-02-20T16:32:10Z</dcterms:modified>
</cp:coreProperties>
</file>